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180" autoAdjust="0"/>
    <p:restoredTop sz="94660"/>
  </p:normalViewPr>
  <p:slideViewPr>
    <p:cSldViewPr>
      <p:cViewPr varScale="1">
        <p:scale>
          <a:sx n="116" d="100"/>
          <a:sy n="116" d="100"/>
        </p:scale>
        <p:origin x="2040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79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79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CC2BD4-5B55-47CA-AE8B-23CA67481C0C}" type="datetimeFigureOut">
              <a:rPr lang="ko-KR" altLang="en-US" smtClean="0"/>
              <a:t>2020-08-28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450" y="4776597"/>
            <a:ext cx="5438775" cy="391001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8710"/>
            <a:ext cx="2946400" cy="4979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49688" y="9428710"/>
            <a:ext cx="2946400" cy="4979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7BDAE6-582D-46AF-8202-CE8E5BA0D9F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78884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7BDAE6-582D-46AF-8202-CE8E5BA0D9F7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44338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46F3E-D55E-47EC-BD67-A68E0CB1266D}" type="datetimeFigureOut">
              <a:rPr lang="ko-KR" altLang="en-US" smtClean="0"/>
              <a:t>2020-08-28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D0D36-CB66-4A2E-A04D-EFE5A4EC0C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79265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46F3E-D55E-47EC-BD67-A68E0CB1266D}" type="datetimeFigureOut">
              <a:rPr lang="ko-KR" altLang="en-US" smtClean="0"/>
              <a:t>2020-08-28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D0D36-CB66-4A2E-A04D-EFE5A4EC0C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7070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46F3E-D55E-47EC-BD67-A68E0CB1266D}" type="datetimeFigureOut">
              <a:rPr lang="ko-KR" altLang="en-US" smtClean="0"/>
              <a:t>2020-08-28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D0D36-CB66-4A2E-A04D-EFE5A4EC0C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4465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46F3E-D55E-47EC-BD67-A68E0CB1266D}" type="datetimeFigureOut">
              <a:rPr lang="ko-KR" altLang="en-US" smtClean="0"/>
              <a:t>2020-08-28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D0D36-CB66-4A2E-A04D-EFE5A4EC0C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14383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46F3E-D55E-47EC-BD67-A68E0CB1266D}" type="datetimeFigureOut">
              <a:rPr lang="ko-KR" altLang="en-US" smtClean="0"/>
              <a:t>2020-08-28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D0D36-CB66-4A2E-A04D-EFE5A4EC0C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87039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46F3E-D55E-47EC-BD67-A68E0CB1266D}" type="datetimeFigureOut">
              <a:rPr lang="ko-KR" altLang="en-US" smtClean="0"/>
              <a:t>2020-08-28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D0D36-CB66-4A2E-A04D-EFE5A4EC0C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8087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46F3E-D55E-47EC-BD67-A68E0CB1266D}" type="datetimeFigureOut">
              <a:rPr lang="ko-KR" altLang="en-US" smtClean="0"/>
              <a:t>2020-08-28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D0D36-CB66-4A2E-A04D-EFE5A4EC0C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6365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46F3E-D55E-47EC-BD67-A68E0CB1266D}" type="datetimeFigureOut">
              <a:rPr lang="ko-KR" altLang="en-US" smtClean="0"/>
              <a:t>2020-08-28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D0D36-CB66-4A2E-A04D-EFE5A4EC0C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46493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46F3E-D55E-47EC-BD67-A68E0CB1266D}" type="datetimeFigureOut">
              <a:rPr lang="ko-KR" altLang="en-US" smtClean="0"/>
              <a:t>2020-08-28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D0D36-CB66-4A2E-A04D-EFE5A4EC0C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35079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46F3E-D55E-47EC-BD67-A68E0CB1266D}" type="datetimeFigureOut">
              <a:rPr lang="ko-KR" altLang="en-US" smtClean="0"/>
              <a:t>2020-08-28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D0D36-CB66-4A2E-A04D-EFE5A4EC0C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53059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46F3E-D55E-47EC-BD67-A68E0CB1266D}" type="datetimeFigureOut">
              <a:rPr lang="ko-KR" altLang="en-US" smtClean="0"/>
              <a:t>2020-08-28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D0D36-CB66-4A2E-A04D-EFE5A4EC0C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75327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946F3E-D55E-47EC-BD67-A68E0CB1266D}" type="datetimeFigureOut">
              <a:rPr lang="ko-KR" altLang="en-US" smtClean="0"/>
              <a:t>2020-08-28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CD0D36-CB66-4A2E-A04D-EFE5A4EC0C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0507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457978" y="88490"/>
            <a:ext cx="17748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b="1" smtClean="0"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학위청구논문 신청절차</a:t>
            </a:r>
            <a:endParaRPr lang="ko-KR" altLang="en-US" sz="1400" b="1" dirty="0">
              <a:latin typeface="KoPub돋움체 Light" panose="02020603020101020101" pitchFamily="18" charset="-127"/>
              <a:ea typeface="KoPub돋움체 Light" panose="02020603020101020101" pitchFamily="18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7945" y="476413"/>
            <a:ext cx="1650183" cy="298939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 tIns="3600" bIns="3600" rtlCol="0" anchor="ctr">
            <a:noAutofit/>
          </a:bodyPr>
          <a:lstStyle>
            <a:defPPr>
              <a:defRPr lang="ko-KR"/>
            </a:defPPr>
            <a:lvl1pPr algn="ctr">
              <a:defRPr sz="1050" b="1"/>
            </a:lvl1pPr>
          </a:lstStyle>
          <a:p>
            <a:r>
              <a:rPr lang="ko-KR" altLang="en-US" dirty="0">
                <a:solidFill>
                  <a:schemeClr val="bg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절  차</a:t>
            </a:r>
          </a:p>
        </p:txBody>
      </p:sp>
      <p:sp>
        <p:nvSpPr>
          <p:cNvPr id="12" name="직사각형 11"/>
          <p:cNvSpPr/>
          <p:nvPr/>
        </p:nvSpPr>
        <p:spPr>
          <a:xfrm>
            <a:off x="367945" y="1925257"/>
            <a:ext cx="1650183" cy="90743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3175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학위청구논문 신청</a:t>
            </a:r>
            <a:endParaRPr lang="en-US" altLang="ko-KR" sz="1100" b="1" dirty="0" smtClean="0">
              <a:solidFill>
                <a:schemeClr val="tx1"/>
              </a:solidFill>
              <a:latin typeface="KoPub돋움체 Light" panose="02020603020101020101" pitchFamily="18" charset="-127"/>
              <a:ea typeface="KoPub돋움체 Light" panose="02020603020101020101" pitchFamily="18" charset="-127"/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367946" y="3743408"/>
            <a:ext cx="1650182" cy="36004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3175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학위청구논문 심사</a:t>
            </a:r>
            <a:endParaRPr lang="ko-KR" altLang="en-US" sz="1100" b="1" dirty="0">
              <a:solidFill>
                <a:schemeClr val="tx1"/>
              </a:solidFill>
              <a:latin typeface="KoPub돋움체 Light" panose="02020603020101020101" pitchFamily="18" charset="-127"/>
              <a:ea typeface="KoPub돋움체 Light" panose="02020603020101020101" pitchFamily="18" charset="-127"/>
            </a:endParaRPr>
          </a:p>
        </p:txBody>
      </p:sp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3152454"/>
              </p:ext>
            </p:extLst>
          </p:nvPr>
        </p:nvGraphicFramePr>
        <p:xfrm>
          <a:off x="2120599" y="630326"/>
          <a:ext cx="4098780" cy="1488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62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62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62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4885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dirty="0" smtClean="0"/>
                        <a:t>석사과정</a:t>
                      </a:r>
                      <a:endParaRPr lang="ko-KR" altLang="en-US" sz="9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dirty="0" smtClean="0"/>
                        <a:t>박사과정</a:t>
                      </a:r>
                      <a:endParaRPr lang="ko-KR" altLang="en-US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dirty="0" smtClean="0"/>
                        <a:t>석</a:t>
                      </a:r>
                      <a:r>
                        <a:rPr lang="en-US" altLang="ko-KR" sz="900" dirty="0" smtClean="0">
                          <a:latin typeface="맑은 고딕"/>
                          <a:ea typeface="맑은 고딕"/>
                        </a:rPr>
                        <a:t>·</a:t>
                      </a:r>
                      <a:r>
                        <a:rPr lang="ko-KR" altLang="en-US" sz="900" dirty="0" smtClean="0"/>
                        <a:t>박통합과정</a:t>
                      </a:r>
                      <a:endParaRPr lang="ko-KR" altLang="en-US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0" name="TextBox 49"/>
          <p:cNvSpPr txBox="1"/>
          <p:nvPr/>
        </p:nvSpPr>
        <p:spPr>
          <a:xfrm>
            <a:off x="2125369" y="476210"/>
            <a:ext cx="4092033" cy="14088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 tIns="3600" bIns="3600" rtlCol="0" anchor="ctr">
            <a:noAutofit/>
          </a:bodyPr>
          <a:lstStyle>
            <a:defPPr>
              <a:defRPr lang="ko-KR"/>
            </a:defPPr>
            <a:lvl1pPr algn="ctr">
              <a:defRPr sz="1050" b="1">
                <a:solidFill>
                  <a:schemeClr val="bg1"/>
                </a:solidFill>
              </a:defRPr>
            </a:lvl1pPr>
          </a:lstStyle>
          <a:p>
            <a:r>
              <a:rPr lang="ko-KR" altLang="en-US" sz="1000" dirty="0" smtClean="0"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자    격    요    건</a:t>
            </a:r>
            <a:endParaRPr lang="ko-KR" altLang="en-US" sz="1000" dirty="0">
              <a:latin typeface="KoPub돋움체 Light" panose="02020603020101020101" pitchFamily="18" charset="-127"/>
              <a:ea typeface="KoPub돋움체 Light" panose="02020603020101020101" pitchFamily="18" charset="-127"/>
            </a:endParaRPr>
          </a:p>
        </p:txBody>
      </p:sp>
      <p:sp>
        <p:nvSpPr>
          <p:cNvPr id="53" name="직사각형 52"/>
          <p:cNvSpPr/>
          <p:nvPr/>
        </p:nvSpPr>
        <p:spPr>
          <a:xfrm>
            <a:off x="367945" y="4149080"/>
            <a:ext cx="1650183" cy="209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175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논문제목 수정</a:t>
            </a:r>
            <a:endParaRPr lang="ko-KR" altLang="en-US" sz="1000" b="1" dirty="0">
              <a:solidFill>
                <a:schemeClr val="tx1"/>
              </a:solidFill>
              <a:latin typeface="KoPub돋움체 Light" panose="02020603020101020101" pitchFamily="18" charset="-127"/>
              <a:ea typeface="KoPub돋움체 Light" panose="02020603020101020101" pitchFamily="18" charset="-127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2120597" y="2330914"/>
            <a:ext cx="1328972" cy="509830"/>
          </a:xfrm>
          <a:prstGeom prst="rect">
            <a:avLst/>
          </a:prstGeom>
          <a:noFill/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r>
              <a:rPr lang="en-US" altLang="ko-KR" sz="9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4</a:t>
            </a:r>
            <a:r>
              <a:rPr lang="ko-KR" altLang="en-US" sz="9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기 </a:t>
            </a:r>
            <a:r>
              <a:rPr lang="ko-KR" altLang="en-US" sz="900" b="1" dirty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이상 등록</a:t>
            </a:r>
            <a:endParaRPr lang="en-US" altLang="ko-KR" sz="900" b="1" dirty="0">
              <a:solidFill>
                <a:schemeClr val="tx1"/>
              </a:solidFill>
              <a:latin typeface="KoPub돋움체 Light" panose="02020603020101020101" pitchFamily="18" charset="-127"/>
              <a:ea typeface="KoPub돋움체 Light" panose="02020603020101020101" pitchFamily="18" charset="-127"/>
            </a:endParaRPr>
          </a:p>
          <a:p>
            <a:pPr algn="l"/>
            <a:r>
              <a:rPr lang="ko-KR" altLang="en-US" sz="9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졸업이수학점 </a:t>
            </a:r>
            <a:r>
              <a:rPr lang="ko-KR" altLang="en-US" sz="900" b="1" dirty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취득 또는 </a:t>
            </a:r>
            <a:endParaRPr lang="en-US" altLang="ko-KR" sz="900" b="1" dirty="0">
              <a:solidFill>
                <a:schemeClr val="tx1"/>
              </a:solidFill>
              <a:latin typeface="KoPub돋움체 Light" panose="02020603020101020101" pitchFamily="18" charset="-127"/>
              <a:ea typeface="KoPub돋움체 Light" panose="02020603020101020101" pitchFamily="18" charset="-127"/>
            </a:endParaRPr>
          </a:p>
          <a:p>
            <a:pPr algn="l"/>
            <a:r>
              <a:rPr lang="ko-KR" altLang="en-US" sz="900" b="1" dirty="0" err="1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해당학기</a:t>
            </a:r>
            <a:r>
              <a:rPr lang="ko-KR" altLang="en-US" sz="9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 </a:t>
            </a:r>
            <a:r>
              <a:rPr lang="ko-KR" altLang="en-US" sz="900" b="1" dirty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취득가능 </a:t>
            </a:r>
            <a:r>
              <a:rPr lang="ko-KR" altLang="en-US" sz="9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자</a:t>
            </a:r>
            <a:endParaRPr lang="en-US" altLang="ko-KR" sz="900" b="1" dirty="0">
              <a:solidFill>
                <a:schemeClr val="tx1"/>
              </a:solidFill>
              <a:latin typeface="KoPub돋움체 Light" panose="02020603020101020101" pitchFamily="18" charset="-127"/>
              <a:ea typeface="KoPub돋움체 Light" panose="02020603020101020101" pitchFamily="18" charset="-127"/>
            </a:endParaRPr>
          </a:p>
        </p:txBody>
      </p:sp>
      <p:sp>
        <p:nvSpPr>
          <p:cNvPr id="56" name="직사각형 55"/>
          <p:cNvSpPr/>
          <p:nvPr/>
        </p:nvSpPr>
        <p:spPr>
          <a:xfrm>
            <a:off x="367944" y="5773933"/>
            <a:ext cx="1650181" cy="342229"/>
          </a:xfrm>
          <a:prstGeom prst="rect">
            <a:avLst/>
          </a:prstGeom>
          <a:solidFill>
            <a:srgbClr val="92D050"/>
          </a:solidFill>
          <a:ln w="3175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논문 인쇄본 제출</a:t>
            </a:r>
            <a:endParaRPr lang="ko-KR" altLang="en-US" sz="1100" b="1" dirty="0">
              <a:solidFill>
                <a:schemeClr val="tx1"/>
              </a:solidFill>
              <a:latin typeface="KoPub돋움체 Light" panose="02020603020101020101" pitchFamily="18" charset="-127"/>
              <a:ea typeface="KoPub돋움체 Light" panose="02020603020101020101" pitchFamily="18" charset="-127"/>
            </a:endParaRPr>
          </a:p>
        </p:txBody>
      </p:sp>
      <p:sp>
        <p:nvSpPr>
          <p:cNvPr id="57" name="직사각형 56"/>
          <p:cNvSpPr/>
          <p:nvPr/>
        </p:nvSpPr>
        <p:spPr>
          <a:xfrm>
            <a:off x="367945" y="5109337"/>
            <a:ext cx="1650181" cy="33588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3175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심사결과보고서 제출</a:t>
            </a:r>
            <a:endParaRPr lang="ko-KR" altLang="en-US" sz="1100" b="1" dirty="0">
              <a:solidFill>
                <a:schemeClr val="tx1"/>
              </a:solidFill>
              <a:latin typeface="KoPub돋움체 Light" panose="02020603020101020101" pitchFamily="18" charset="-127"/>
              <a:ea typeface="KoPub돋움체 Light" panose="02020603020101020101" pitchFamily="18" charset="-127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3527499" y="2330914"/>
            <a:ext cx="1281892" cy="503448"/>
          </a:xfrm>
          <a:prstGeom prst="rect">
            <a:avLst/>
          </a:prstGeom>
          <a:noFill/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r>
              <a:rPr lang="en-US" altLang="ko-KR" sz="9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4</a:t>
            </a:r>
            <a:r>
              <a:rPr lang="ko-KR" altLang="en-US" sz="9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기 이상 등록</a:t>
            </a:r>
            <a:endParaRPr lang="en-US" altLang="ko-KR" sz="900" b="1" dirty="0">
              <a:solidFill>
                <a:schemeClr val="tx1"/>
              </a:solidFill>
              <a:latin typeface="KoPub돋움체 Light" panose="02020603020101020101" pitchFamily="18" charset="-127"/>
              <a:ea typeface="KoPub돋움체 Light" panose="02020603020101020101" pitchFamily="18" charset="-127"/>
            </a:endParaRPr>
          </a:p>
          <a:p>
            <a:pPr algn="l"/>
            <a:r>
              <a:rPr lang="ko-KR" altLang="en-US" sz="9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졸업이수학점 </a:t>
            </a:r>
            <a:r>
              <a:rPr lang="ko-KR" altLang="en-US" sz="900" b="1" dirty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취득 또는 </a:t>
            </a:r>
            <a:endParaRPr lang="en-US" altLang="ko-KR" sz="900" b="1" dirty="0">
              <a:solidFill>
                <a:schemeClr val="tx1"/>
              </a:solidFill>
              <a:latin typeface="KoPub돋움체 Light" panose="02020603020101020101" pitchFamily="18" charset="-127"/>
              <a:ea typeface="KoPub돋움체 Light" panose="02020603020101020101" pitchFamily="18" charset="-127"/>
            </a:endParaRPr>
          </a:p>
          <a:p>
            <a:pPr algn="l"/>
            <a:r>
              <a:rPr lang="ko-KR" altLang="en-US" sz="900" b="1" dirty="0" err="1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해당학기</a:t>
            </a:r>
            <a:r>
              <a:rPr lang="ko-KR" altLang="en-US" sz="9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 </a:t>
            </a:r>
            <a:r>
              <a:rPr lang="ko-KR" altLang="en-US" sz="900" b="1" dirty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취득가능 자</a:t>
            </a:r>
            <a:endParaRPr lang="en-US" altLang="ko-KR" sz="900" b="1" dirty="0">
              <a:solidFill>
                <a:schemeClr val="tx1"/>
              </a:solidFill>
              <a:latin typeface="KoPub돋움체 Light" panose="02020603020101020101" pitchFamily="18" charset="-127"/>
              <a:ea typeface="KoPub돋움체 Light" panose="02020603020101020101" pitchFamily="18" charset="-127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2120597" y="1925304"/>
            <a:ext cx="4096803" cy="351568"/>
          </a:xfrm>
          <a:prstGeom prst="rect">
            <a:avLst/>
          </a:prstGeom>
          <a:noFill/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r>
              <a:rPr lang="en-US" altLang="ko-KR" sz="9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  · </a:t>
            </a:r>
            <a:r>
              <a:rPr lang="ko-KR" altLang="en-US" sz="9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외국어시험 합격  </a:t>
            </a:r>
            <a:r>
              <a:rPr lang="en-US" altLang="ko-KR" sz="7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(</a:t>
            </a:r>
            <a:r>
              <a:rPr lang="ko-KR" altLang="en-US" sz="7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종합시험은 합격여부와 상관없이 학위청구논문 신청가능</a:t>
            </a:r>
            <a:r>
              <a:rPr lang="en-US" altLang="ko-KR" sz="7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)</a:t>
            </a:r>
            <a:endParaRPr lang="en-US" altLang="ko-KR" sz="700" b="1" dirty="0">
              <a:solidFill>
                <a:schemeClr val="tx1"/>
              </a:solidFill>
              <a:latin typeface="KoPub돋움체 Light" panose="02020603020101020101" pitchFamily="18" charset="-127"/>
              <a:ea typeface="KoPub돋움체 Light" panose="02020603020101020101" pitchFamily="18" charset="-127"/>
            </a:endParaRPr>
          </a:p>
          <a:p>
            <a:pPr algn="l"/>
            <a:r>
              <a:rPr lang="en-US" altLang="ko-KR" sz="9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  · </a:t>
            </a:r>
            <a:r>
              <a:rPr lang="ko-KR" altLang="en-US" sz="900" b="1" dirty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단과대학 </a:t>
            </a:r>
            <a:r>
              <a:rPr lang="en-US" altLang="ko-KR" sz="9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/ </a:t>
            </a:r>
            <a:r>
              <a:rPr lang="ko-KR" altLang="en-US" sz="9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학과 내규 충족 </a:t>
            </a:r>
            <a:r>
              <a:rPr lang="en-US" altLang="ko-KR" sz="9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(</a:t>
            </a:r>
            <a:r>
              <a:rPr lang="ko-KR" altLang="en-US" sz="9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예</a:t>
            </a:r>
            <a:r>
              <a:rPr lang="en-US" altLang="ko-KR" sz="9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. </a:t>
            </a:r>
            <a:r>
              <a:rPr lang="ko-KR" altLang="en-US" sz="9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학술지 논문 게재 실적 등</a:t>
            </a:r>
            <a:r>
              <a:rPr lang="en-US" altLang="ko-KR" sz="9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, </a:t>
            </a:r>
            <a:r>
              <a:rPr lang="ko-KR" altLang="en-US" sz="9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해당 학과만</a:t>
            </a:r>
            <a:r>
              <a:rPr lang="en-US" altLang="ko-KR" sz="9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)</a:t>
            </a:r>
            <a:r>
              <a:rPr lang="ko-KR" altLang="en-US" sz="9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   </a:t>
            </a:r>
            <a:endParaRPr lang="ko-KR" altLang="en-US" sz="900" b="1" dirty="0">
              <a:solidFill>
                <a:schemeClr val="tx1"/>
              </a:solidFill>
              <a:latin typeface="KoPub돋움체 Light" panose="02020603020101020101" pitchFamily="18" charset="-127"/>
              <a:ea typeface="KoPub돋움체 Light" panose="02020603020101020101" pitchFamily="18" charset="-127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4877844" y="2330914"/>
            <a:ext cx="1339556" cy="503448"/>
          </a:xfrm>
          <a:prstGeom prst="rect">
            <a:avLst/>
          </a:prstGeom>
          <a:noFill/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r>
              <a:rPr lang="en-US" altLang="ko-KR" sz="9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6</a:t>
            </a:r>
            <a:r>
              <a:rPr lang="ko-KR" altLang="en-US" sz="9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기 이상 등록</a:t>
            </a:r>
            <a:endParaRPr lang="en-US" altLang="ko-KR" sz="900" b="1" dirty="0" smtClean="0">
              <a:solidFill>
                <a:schemeClr val="tx1"/>
              </a:solidFill>
              <a:latin typeface="KoPub돋움체 Light" panose="02020603020101020101" pitchFamily="18" charset="-127"/>
              <a:ea typeface="KoPub돋움체 Light" panose="02020603020101020101" pitchFamily="18" charset="-127"/>
            </a:endParaRPr>
          </a:p>
          <a:p>
            <a:pPr algn="l"/>
            <a:r>
              <a:rPr lang="ko-KR" altLang="en-US" sz="9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졸업이수학점 </a:t>
            </a:r>
            <a:r>
              <a:rPr lang="ko-KR" altLang="en-US" sz="900" b="1" dirty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취득 또는 </a:t>
            </a:r>
            <a:endParaRPr lang="en-US" altLang="ko-KR" sz="900" b="1" dirty="0">
              <a:solidFill>
                <a:schemeClr val="tx1"/>
              </a:solidFill>
              <a:latin typeface="KoPub돋움체 Light" panose="02020603020101020101" pitchFamily="18" charset="-127"/>
              <a:ea typeface="KoPub돋움체 Light" panose="02020603020101020101" pitchFamily="18" charset="-127"/>
            </a:endParaRPr>
          </a:p>
          <a:p>
            <a:pPr algn="l"/>
            <a:r>
              <a:rPr lang="ko-KR" altLang="en-US" sz="900" b="1" dirty="0" err="1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해당학기</a:t>
            </a:r>
            <a:r>
              <a:rPr lang="ko-KR" altLang="en-US" sz="9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 </a:t>
            </a:r>
            <a:r>
              <a:rPr lang="ko-KR" altLang="en-US" sz="900" b="1" dirty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취득가능 자</a:t>
            </a:r>
            <a:endParaRPr lang="en-US" altLang="ko-KR" sz="900" b="1" dirty="0">
              <a:solidFill>
                <a:schemeClr val="tx1"/>
              </a:solidFill>
              <a:latin typeface="KoPub돋움체 Light" panose="02020603020101020101" pitchFamily="18" charset="-127"/>
              <a:ea typeface="KoPub돋움체 Light" panose="02020603020101020101" pitchFamily="18" charset="-127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6340051" y="466036"/>
            <a:ext cx="1164477" cy="300523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 tIns="3600" bIns="3600" rtlCol="0" anchor="ctr">
            <a:noAutofit/>
          </a:bodyPr>
          <a:lstStyle>
            <a:defPPr>
              <a:defRPr lang="ko-KR"/>
            </a:defPPr>
            <a:lvl1pPr algn="ctr">
              <a:defRPr sz="1050" b="1"/>
            </a:lvl1pPr>
          </a:lstStyle>
          <a:p>
            <a:r>
              <a:rPr lang="ko-KR" altLang="en-US" smtClean="0">
                <a:solidFill>
                  <a:schemeClr val="bg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일 정</a:t>
            </a:r>
            <a:endParaRPr lang="ko-KR" altLang="en-US" dirty="0">
              <a:solidFill>
                <a:schemeClr val="bg1"/>
              </a:solidFill>
              <a:latin typeface="KoPub돋움체 Light" panose="02020603020101020101" pitchFamily="18" charset="-127"/>
              <a:ea typeface="KoPub돋움체 Light" panose="02020603020101020101" pitchFamily="18" charset="-127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120597" y="3743408"/>
            <a:ext cx="4096803" cy="360040"/>
          </a:xfrm>
          <a:prstGeom prst="rect">
            <a:avLst/>
          </a:prstGeom>
          <a:noFill/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altLang="ko-KR" sz="9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 </a:t>
            </a:r>
            <a:r>
              <a:rPr lang="en-US" altLang="ko-KR" sz="900" b="1" dirty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· </a:t>
            </a:r>
            <a:r>
              <a:rPr lang="ko-KR" altLang="en-US" sz="9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학과별 진행</a:t>
            </a:r>
            <a:r>
              <a:rPr lang="en-US" altLang="ko-KR" sz="9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(</a:t>
            </a:r>
            <a:r>
              <a:rPr lang="ko-KR" altLang="en-US" sz="9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자세한 심사 일정은 학과사무실 문의</a:t>
            </a:r>
            <a:r>
              <a:rPr lang="en-US" altLang="ko-KR" sz="9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)</a:t>
            </a:r>
            <a:r>
              <a:rPr lang="ko-KR" altLang="en-US" sz="9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 </a:t>
            </a:r>
            <a:endParaRPr lang="ko-KR" altLang="en-US" sz="900" b="1" dirty="0">
              <a:solidFill>
                <a:schemeClr val="tx1"/>
              </a:solidFill>
              <a:latin typeface="KoPub돋움체 Light" panose="02020603020101020101" pitchFamily="18" charset="-127"/>
              <a:ea typeface="KoPub돋움체 Light" panose="02020603020101020101" pitchFamily="18" charset="-127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118358" y="5109336"/>
            <a:ext cx="4099042" cy="335888"/>
          </a:xfrm>
          <a:prstGeom prst="rect">
            <a:avLst/>
          </a:prstGeom>
          <a:noFill/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altLang="ko-KR" sz="9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 </a:t>
            </a:r>
            <a:r>
              <a:rPr lang="en-US" altLang="ko-KR" sz="900" b="1" dirty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· </a:t>
            </a:r>
            <a:r>
              <a:rPr lang="ko-KR" altLang="en-US" sz="9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논문심사결과보고서 및 관련 서류 제출</a:t>
            </a:r>
            <a:endParaRPr lang="ko-KR" altLang="en-US" sz="900" b="1" dirty="0">
              <a:solidFill>
                <a:schemeClr val="tx1"/>
              </a:solidFill>
              <a:latin typeface="KoPub돋움체 Light" panose="02020603020101020101" pitchFamily="18" charset="-127"/>
              <a:ea typeface="KoPub돋움체 Light" panose="02020603020101020101" pitchFamily="18" charset="-127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118358" y="5773933"/>
            <a:ext cx="4099042" cy="342229"/>
          </a:xfrm>
          <a:prstGeom prst="rect">
            <a:avLst/>
          </a:prstGeom>
          <a:noFill/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altLang="ko-KR" sz="9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 </a:t>
            </a:r>
            <a:r>
              <a:rPr lang="en-US" altLang="ko-KR" sz="900" b="1" dirty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· </a:t>
            </a:r>
            <a:r>
              <a:rPr lang="ko-KR" altLang="en-US" sz="9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논문 최종파일 온라인 제출 및 인쇄본 제출</a:t>
            </a:r>
            <a:endParaRPr lang="ko-KR" altLang="en-US" sz="900" b="1" dirty="0">
              <a:solidFill>
                <a:schemeClr val="tx1"/>
              </a:solidFill>
              <a:latin typeface="KoPub돋움체 Light" panose="02020603020101020101" pitchFamily="18" charset="-127"/>
              <a:ea typeface="KoPub돋움체 Light" panose="02020603020101020101" pitchFamily="18" charset="-127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2118358" y="4212422"/>
            <a:ext cx="4099042" cy="584730"/>
          </a:xfrm>
          <a:prstGeom prst="rect">
            <a:avLst/>
          </a:prstGeom>
          <a:noFill/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/>
          <a:p>
            <a:pPr algn="ctr"/>
            <a:r>
              <a:rPr lang="en-US" altLang="ko-KR" sz="900" b="1" dirty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 </a:t>
            </a:r>
            <a:r>
              <a:rPr lang="en-US" altLang="ko-KR" sz="9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· </a:t>
            </a:r>
            <a:r>
              <a:rPr lang="ko-KR" altLang="en-US" sz="9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논문제목수정</a:t>
            </a:r>
            <a:r>
              <a:rPr lang="en-US" altLang="ko-KR" sz="9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, </a:t>
            </a:r>
            <a:r>
              <a:rPr lang="ko-KR" altLang="en-US" sz="9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심사위원 변경</a:t>
            </a:r>
            <a:r>
              <a:rPr lang="en-US" altLang="ko-KR" sz="9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, </a:t>
            </a:r>
            <a:r>
              <a:rPr lang="ko-KR" altLang="en-US" sz="9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심사취소 신청은  해당자에  한함</a:t>
            </a:r>
            <a:r>
              <a:rPr lang="en-US" altLang="ko-KR" sz="9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 </a:t>
            </a:r>
            <a:endParaRPr lang="ko-KR" altLang="en-US" sz="900" b="1" dirty="0">
              <a:solidFill>
                <a:schemeClr val="tx1"/>
              </a:solidFill>
              <a:latin typeface="KoPub돋움체 Light" panose="02020603020101020101" pitchFamily="18" charset="-127"/>
              <a:ea typeface="KoPub돋움체 Light" panose="02020603020101020101" pitchFamily="18" charset="-127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636195" y="467665"/>
            <a:ext cx="1152128" cy="300523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 tIns="3600" bIns="3600" rtlCol="0" anchor="ctr">
            <a:noAutofit/>
          </a:bodyPr>
          <a:lstStyle>
            <a:defPPr>
              <a:defRPr lang="ko-KR"/>
            </a:defPPr>
            <a:lvl1pPr algn="ctr">
              <a:defRPr sz="1050" b="1"/>
            </a:lvl1pPr>
          </a:lstStyle>
          <a:p>
            <a:r>
              <a:rPr lang="ko-KR" altLang="en-US" dirty="0" smtClean="0">
                <a:solidFill>
                  <a:schemeClr val="bg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신청</a:t>
            </a:r>
            <a:r>
              <a:rPr lang="en-US" altLang="ko-KR" dirty="0" smtClean="0">
                <a:solidFill>
                  <a:schemeClr val="bg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/</a:t>
            </a:r>
            <a:r>
              <a:rPr lang="ko-KR" altLang="en-US" dirty="0" smtClean="0">
                <a:solidFill>
                  <a:schemeClr val="bg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제출처</a:t>
            </a:r>
            <a:endParaRPr lang="ko-KR" altLang="en-US" dirty="0">
              <a:solidFill>
                <a:schemeClr val="bg1"/>
              </a:solidFill>
              <a:latin typeface="KoPub돋움체 Light" panose="02020603020101020101" pitchFamily="18" charset="-127"/>
              <a:ea typeface="KoPub돋움체 Light" panose="02020603020101020101" pitchFamily="18" charset="-127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340050" y="1931746"/>
            <a:ext cx="1164476" cy="149725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 sz="900" b="1">
                <a:solidFill>
                  <a:schemeClr val="tx1"/>
                </a:solidFill>
                <a:latin typeface="돋움" panose="020B0600000101010101" pitchFamily="50" charset="-127"/>
                <a:ea typeface="돋움" panose="020B0600000101010101" pitchFamily="50" charset="-127"/>
              </a:defRPr>
            </a:lvl1pPr>
          </a:lstStyle>
          <a:p>
            <a:pPr fontAlgn="base"/>
            <a:r>
              <a:rPr lang="en-US" altLang="ko-KR" dirty="0" smtClean="0"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9.1(</a:t>
            </a:r>
            <a:r>
              <a:rPr lang="ko-KR" altLang="en-US" dirty="0"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화</a:t>
            </a:r>
            <a:r>
              <a:rPr lang="en-US" altLang="ko-KR" dirty="0" smtClean="0"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)~11.12(</a:t>
            </a:r>
            <a:r>
              <a:rPr lang="ko-KR" altLang="en-US" dirty="0" smtClean="0"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목</a:t>
            </a:r>
            <a:r>
              <a:rPr lang="en-US" altLang="ko-KR" dirty="0" smtClean="0"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)</a:t>
            </a:r>
            <a:endParaRPr lang="ko-KR" altLang="en-US" dirty="0">
              <a:latin typeface="KoPub돋움체 Light" panose="02020603020101020101" pitchFamily="18" charset="-127"/>
              <a:ea typeface="KoPub돋움체 Light" panose="02020603020101020101" pitchFamily="18" charset="-127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6340050" y="5109338"/>
            <a:ext cx="1164476" cy="33588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 sz="900" b="1">
                <a:solidFill>
                  <a:schemeClr val="tx1"/>
                </a:solidFill>
                <a:latin typeface="돋움" panose="020B0600000101010101" pitchFamily="50" charset="-127"/>
                <a:ea typeface="돋움" panose="020B0600000101010101" pitchFamily="50" charset="-127"/>
              </a:defRPr>
            </a:lvl1pPr>
          </a:lstStyle>
          <a:p>
            <a:pPr fontAlgn="base" latinLnBrk="0"/>
            <a:r>
              <a:rPr lang="en-US" altLang="ko-KR" dirty="0" smtClean="0"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12.21(</a:t>
            </a:r>
            <a:r>
              <a:rPr lang="ko-KR" altLang="en-US" dirty="0"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월</a:t>
            </a:r>
            <a:r>
              <a:rPr lang="en-US" altLang="ko-KR" dirty="0" smtClean="0"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)</a:t>
            </a:r>
            <a:endParaRPr lang="ko-KR" altLang="en-US" dirty="0">
              <a:latin typeface="KoPub돋움체 Light" panose="02020603020101020101" pitchFamily="18" charset="-127"/>
              <a:ea typeface="KoPub돋움체 Light" panose="02020603020101020101" pitchFamily="18" charset="-127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6340050" y="5773933"/>
            <a:ext cx="1164476" cy="33588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 sz="900" b="1">
                <a:solidFill>
                  <a:schemeClr val="tx1"/>
                </a:solidFill>
                <a:latin typeface="돋움" panose="020B0600000101010101" pitchFamily="50" charset="-127"/>
                <a:ea typeface="돋움" panose="020B0600000101010101" pitchFamily="50" charset="-127"/>
              </a:defRPr>
            </a:lvl1pPr>
          </a:lstStyle>
          <a:p>
            <a:r>
              <a:rPr lang="en-US" altLang="ko-KR" dirty="0" smtClean="0"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12.28(</a:t>
            </a:r>
            <a:r>
              <a:rPr lang="ko-KR" altLang="en-US" dirty="0"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월</a:t>
            </a:r>
            <a:r>
              <a:rPr lang="en-US" altLang="ko-KR" dirty="0" smtClean="0"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)</a:t>
            </a:r>
            <a:endParaRPr lang="ko-KR" altLang="en-US" dirty="0">
              <a:latin typeface="KoPub돋움체 Light" panose="02020603020101020101" pitchFamily="18" charset="-127"/>
              <a:ea typeface="KoPub돋움체 Light" panose="02020603020101020101" pitchFamily="18" charset="-127"/>
            </a:endParaRPr>
          </a:p>
        </p:txBody>
      </p:sp>
      <p:sp>
        <p:nvSpPr>
          <p:cNvPr id="49" name="직사각형 48"/>
          <p:cNvSpPr/>
          <p:nvPr/>
        </p:nvSpPr>
        <p:spPr>
          <a:xfrm>
            <a:off x="7636195" y="1942705"/>
            <a:ext cx="1152127" cy="898039"/>
          </a:xfrm>
          <a:prstGeom prst="rect">
            <a:avLst/>
          </a:prstGeom>
          <a:solidFill>
            <a:schemeClr val="bg2"/>
          </a:solidFill>
          <a:ln w="31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9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HY-in</a:t>
            </a:r>
            <a:endParaRPr lang="ko-KR" altLang="en-US" sz="900" b="1" dirty="0">
              <a:solidFill>
                <a:schemeClr val="tx1"/>
              </a:solidFill>
              <a:latin typeface="KoPub돋움체 Light" panose="02020603020101020101" pitchFamily="18" charset="-127"/>
              <a:ea typeface="KoPub돋움체 Light" panose="02020603020101020101" pitchFamily="18" charset="-127"/>
            </a:endParaRPr>
          </a:p>
        </p:txBody>
      </p:sp>
      <p:sp>
        <p:nvSpPr>
          <p:cNvPr id="68" name="직사각형 67"/>
          <p:cNvSpPr/>
          <p:nvPr/>
        </p:nvSpPr>
        <p:spPr>
          <a:xfrm>
            <a:off x="7636190" y="5102329"/>
            <a:ext cx="1152127" cy="342894"/>
          </a:xfrm>
          <a:prstGeom prst="rect">
            <a:avLst/>
          </a:prstGeom>
          <a:solidFill>
            <a:schemeClr val="bg2"/>
          </a:solidFill>
          <a:ln w="31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9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단과대학 행정팀</a:t>
            </a:r>
            <a:endParaRPr lang="ko-KR" altLang="en-US" sz="900" b="1" dirty="0">
              <a:solidFill>
                <a:schemeClr val="tx1"/>
              </a:solidFill>
              <a:latin typeface="KoPub돋움체 Light" panose="02020603020101020101" pitchFamily="18" charset="-127"/>
              <a:ea typeface="KoPub돋움체 Light" panose="02020603020101020101" pitchFamily="18" charset="-127"/>
            </a:endParaRPr>
          </a:p>
        </p:txBody>
      </p:sp>
      <p:sp>
        <p:nvSpPr>
          <p:cNvPr id="69" name="직사각형 68"/>
          <p:cNvSpPr/>
          <p:nvPr/>
        </p:nvSpPr>
        <p:spPr>
          <a:xfrm>
            <a:off x="7636191" y="5773933"/>
            <a:ext cx="1152126" cy="323701"/>
          </a:xfrm>
          <a:prstGeom prst="rect">
            <a:avLst/>
          </a:prstGeom>
          <a:solidFill>
            <a:schemeClr val="bg2"/>
          </a:solidFill>
          <a:ln w="31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9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백남학술정보관</a:t>
            </a:r>
            <a:endParaRPr lang="en-US" altLang="ko-KR" sz="900" b="1" dirty="0" smtClean="0">
              <a:solidFill>
                <a:schemeClr val="tx1"/>
              </a:solidFill>
              <a:latin typeface="KoPub돋움체 Light" panose="02020603020101020101" pitchFamily="18" charset="-127"/>
              <a:ea typeface="KoPub돋움체 Light" panose="02020603020101020101" pitchFamily="18" charset="-127"/>
            </a:endParaRPr>
          </a:p>
          <a:p>
            <a:pPr algn="ctr"/>
            <a:r>
              <a:rPr lang="en-US" altLang="ko-KR" sz="9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(</a:t>
            </a:r>
            <a:r>
              <a:rPr lang="ko-KR" altLang="en-US" sz="9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서울</a:t>
            </a:r>
            <a:r>
              <a:rPr lang="en-US" altLang="ko-KR" sz="9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/ERICA)</a:t>
            </a:r>
            <a:endParaRPr lang="ko-KR" altLang="en-US" sz="900" b="1" dirty="0">
              <a:solidFill>
                <a:schemeClr val="tx1"/>
              </a:solidFill>
              <a:latin typeface="KoPub돋움체 Light" panose="02020603020101020101" pitchFamily="18" charset="-127"/>
              <a:ea typeface="KoPub돋움체 Light" panose="02020603020101020101" pitchFamily="18" charset="-127"/>
            </a:endParaRPr>
          </a:p>
        </p:txBody>
      </p:sp>
      <p:sp>
        <p:nvSpPr>
          <p:cNvPr id="71" name="아래쪽 화살표 70"/>
          <p:cNvSpPr/>
          <p:nvPr/>
        </p:nvSpPr>
        <p:spPr>
          <a:xfrm>
            <a:off x="1019588" y="3504492"/>
            <a:ext cx="264061" cy="212541"/>
          </a:xfrm>
          <a:prstGeom prst="downArrow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KoPub돋움체 Light" panose="02020603020101020101" pitchFamily="18" charset="-127"/>
              <a:ea typeface="KoPub돋움체 Light" panose="02020603020101020101" pitchFamily="18" charset="-127"/>
            </a:endParaRPr>
          </a:p>
        </p:txBody>
      </p:sp>
      <p:sp>
        <p:nvSpPr>
          <p:cNvPr id="72" name="아래쪽 화살표 71"/>
          <p:cNvSpPr/>
          <p:nvPr/>
        </p:nvSpPr>
        <p:spPr>
          <a:xfrm>
            <a:off x="1019587" y="4889787"/>
            <a:ext cx="264061" cy="212541"/>
          </a:xfrm>
          <a:prstGeom prst="downArrow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KoPub돋움체 Light" panose="02020603020101020101" pitchFamily="18" charset="-127"/>
              <a:ea typeface="KoPub돋움체 Light" panose="02020603020101020101" pitchFamily="18" charset="-127"/>
            </a:endParaRPr>
          </a:p>
        </p:txBody>
      </p:sp>
      <p:sp>
        <p:nvSpPr>
          <p:cNvPr id="73" name="아래쪽 화살표 72"/>
          <p:cNvSpPr/>
          <p:nvPr/>
        </p:nvSpPr>
        <p:spPr>
          <a:xfrm>
            <a:off x="1019586" y="5525324"/>
            <a:ext cx="264061" cy="212541"/>
          </a:xfrm>
          <a:prstGeom prst="downArrow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KoPub돋움체 Light" panose="02020603020101020101" pitchFamily="18" charset="-127"/>
              <a:ea typeface="KoPub돋움체 Light" panose="0202060302010102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7504" y="6294512"/>
            <a:ext cx="402706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900" dirty="0" smtClean="0"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※ </a:t>
            </a:r>
            <a:r>
              <a:rPr lang="ko-KR" altLang="en-US" sz="900" dirty="0" smtClean="0"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논문에 관한 세부 절차 및 방법은 대학원 홈페이지 공지사항을 참조하기 바랍니다</a:t>
            </a:r>
            <a:r>
              <a:rPr lang="en-US" altLang="ko-KR" sz="900" dirty="0" smtClean="0"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.</a:t>
            </a:r>
            <a:endParaRPr lang="ko-KR" altLang="en-US" sz="900" dirty="0">
              <a:latin typeface="KoPub돋움체 Light" panose="02020603020101020101" pitchFamily="18" charset="-127"/>
              <a:ea typeface="KoPub돋움체 Light" panose="02020603020101020101" pitchFamily="18" charset="-127"/>
            </a:endParaRPr>
          </a:p>
        </p:txBody>
      </p:sp>
      <p:sp>
        <p:nvSpPr>
          <p:cNvPr id="66" name="직사각형 65"/>
          <p:cNvSpPr/>
          <p:nvPr/>
        </p:nvSpPr>
        <p:spPr>
          <a:xfrm>
            <a:off x="7636192" y="4145675"/>
            <a:ext cx="1152127" cy="183426"/>
          </a:xfrm>
          <a:prstGeom prst="rect">
            <a:avLst/>
          </a:prstGeom>
          <a:solidFill>
            <a:schemeClr val="bg2"/>
          </a:solidFill>
          <a:ln w="31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9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HY-in</a:t>
            </a:r>
            <a:endParaRPr lang="ko-KR" altLang="en-US" sz="900" b="1" dirty="0">
              <a:solidFill>
                <a:schemeClr val="tx1"/>
              </a:solidFill>
              <a:latin typeface="KoPub돋움체 Light" panose="02020603020101020101" pitchFamily="18" charset="-127"/>
              <a:ea typeface="KoPub돋움체 Light" panose="02020603020101020101" pitchFamily="18" charset="-127"/>
            </a:endParaRPr>
          </a:p>
        </p:txBody>
      </p:sp>
      <p:sp>
        <p:nvSpPr>
          <p:cNvPr id="74" name="직사각형 73"/>
          <p:cNvSpPr/>
          <p:nvPr/>
        </p:nvSpPr>
        <p:spPr>
          <a:xfrm>
            <a:off x="7636191" y="4370262"/>
            <a:ext cx="1152127" cy="183426"/>
          </a:xfrm>
          <a:prstGeom prst="rect">
            <a:avLst/>
          </a:prstGeom>
          <a:solidFill>
            <a:schemeClr val="bg2"/>
          </a:solidFill>
          <a:ln w="31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9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HY-in</a:t>
            </a:r>
            <a:endParaRPr lang="ko-KR" altLang="en-US" sz="900" b="1" dirty="0">
              <a:solidFill>
                <a:schemeClr val="tx1"/>
              </a:solidFill>
              <a:latin typeface="KoPub돋움체 Light" panose="02020603020101020101" pitchFamily="18" charset="-127"/>
              <a:ea typeface="KoPub돋움체 Light" panose="02020603020101020101" pitchFamily="18" charset="-127"/>
            </a:endParaRPr>
          </a:p>
        </p:txBody>
      </p:sp>
      <p:sp>
        <p:nvSpPr>
          <p:cNvPr id="75" name="직사각형 74"/>
          <p:cNvSpPr/>
          <p:nvPr/>
        </p:nvSpPr>
        <p:spPr>
          <a:xfrm>
            <a:off x="7636190" y="4597991"/>
            <a:ext cx="1152127" cy="183426"/>
          </a:xfrm>
          <a:prstGeom prst="rect">
            <a:avLst/>
          </a:prstGeom>
          <a:solidFill>
            <a:schemeClr val="bg2"/>
          </a:solidFill>
          <a:ln w="31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ko-KR" altLang="en-US" sz="9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단과대학 행정팀</a:t>
            </a:r>
            <a:endParaRPr lang="en-US" altLang="ko-KR" sz="1050" b="1" dirty="0">
              <a:solidFill>
                <a:schemeClr val="tx1"/>
              </a:solidFill>
              <a:latin typeface="KoPub돋움체 Light" panose="02020603020101020101" pitchFamily="18" charset="-127"/>
              <a:ea typeface="KoPub돋움체 Light" panose="02020603020101020101" pitchFamily="18" charset="-127"/>
            </a:endParaRPr>
          </a:p>
        </p:txBody>
      </p:sp>
      <p:sp>
        <p:nvSpPr>
          <p:cNvPr id="76" name="직사각형 75"/>
          <p:cNvSpPr/>
          <p:nvPr/>
        </p:nvSpPr>
        <p:spPr>
          <a:xfrm>
            <a:off x="367945" y="2994100"/>
            <a:ext cx="1650183" cy="4349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3175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논문신청서 제출</a:t>
            </a:r>
            <a:endParaRPr lang="ko-KR" altLang="en-US" sz="1100" b="1" dirty="0">
              <a:solidFill>
                <a:schemeClr val="tx1"/>
              </a:solidFill>
              <a:latin typeface="KoPub돋움체 Light" panose="02020603020101020101" pitchFamily="18" charset="-127"/>
              <a:ea typeface="KoPub돋움체 Light" panose="02020603020101020101" pitchFamily="18" charset="-127"/>
            </a:endParaRPr>
          </a:p>
        </p:txBody>
      </p:sp>
      <p:sp>
        <p:nvSpPr>
          <p:cNvPr id="81" name="직사각형 80"/>
          <p:cNvSpPr/>
          <p:nvPr/>
        </p:nvSpPr>
        <p:spPr>
          <a:xfrm>
            <a:off x="7636194" y="2935221"/>
            <a:ext cx="1152127" cy="493779"/>
          </a:xfrm>
          <a:prstGeom prst="rect">
            <a:avLst/>
          </a:prstGeom>
          <a:solidFill>
            <a:schemeClr val="bg2"/>
          </a:solidFill>
          <a:ln w="31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9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단과대학 </a:t>
            </a:r>
            <a:r>
              <a:rPr lang="ko-KR" altLang="en-US" sz="900" b="1" dirty="0" err="1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행정팀</a:t>
            </a:r>
            <a:endParaRPr lang="ko-KR" altLang="en-US" sz="900" b="1" dirty="0">
              <a:solidFill>
                <a:schemeClr val="tx1"/>
              </a:solidFill>
              <a:latin typeface="KoPub돋움체 Light" panose="02020603020101020101" pitchFamily="18" charset="-127"/>
              <a:ea typeface="KoPub돋움체 Light" panose="02020603020101020101" pitchFamily="18" charset="-127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2120597" y="3012711"/>
            <a:ext cx="4096803" cy="408741"/>
          </a:xfrm>
          <a:prstGeom prst="rect">
            <a:avLst/>
          </a:prstGeom>
          <a:noFill/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r>
              <a:rPr lang="en-US" altLang="ko-KR" sz="9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 </a:t>
            </a:r>
            <a:r>
              <a:rPr lang="en-US" altLang="ko-KR" sz="900" b="1" dirty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· </a:t>
            </a:r>
            <a:r>
              <a:rPr lang="ko-KR" altLang="en-US" sz="9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학위청구논문 제출신청서</a:t>
            </a:r>
            <a:r>
              <a:rPr lang="en-US" altLang="ko-KR" sz="9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(HY-in </a:t>
            </a:r>
            <a:r>
              <a:rPr lang="ko-KR" altLang="en-US" sz="9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화면 출력</a:t>
            </a:r>
            <a:r>
              <a:rPr lang="en-US" altLang="ko-KR" sz="9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)</a:t>
            </a:r>
          </a:p>
          <a:p>
            <a:pPr algn="l"/>
            <a:r>
              <a:rPr lang="en-US" altLang="ko-KR" sz="9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· (</a:t>
            </a:r>
            <a:r>
              <a:rPr lang="ko-KR" altLang="en-US" sz="9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박사</a:t>
            </a:r>
            <a:r>
              <a:rPr lang="en-US" altLang="ko-KR" sz="9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, </a:t>
            </a:r>
            <a:r>
              <a:rPr lang="ko-KR" altLang="en-US" sz="900" b="1" dirty="0" err="1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석박통합</a:t>
            </a:r>
            <a:r>
              <a:rPr lang="ko-KR" altLang="en-US" sz="9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 중 학과 </a:t>
            </a:r>
            <a:r>
              <a:rPr lang="ko-KR" altLang="en-US" sz="900" b="1" dirty="0" err="1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필요시</a:t>
            </a:r>
            <a:r>
              <a:rPr lang="en-US" altLang="ko-KR" sz="9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) </a:t>
            </a:r>
            <a:r>
              <a:rPr lang="ko-KR" altLang="en-US" sz="9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이력 및 경력서</a:t>
            </a:r>
            <a:r>
              <a:rPr lang="en-US" altLang="ko-KR" sz="9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, </a:t>
            </a:r>
            <a:r>
              <a:rPr lang="ko-KR" altLang="en-US" sz="9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사진 </a:t>
            </a:r>
            <a:r>
              <a:rPr lang="en-US" altLang="ko-KR" sz="9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5</a:t>
            </a:r>
            <a:r>
              <a:rPr lang="ko-KR" altLang="en-US" sz="9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부</a:t>
            </a:r>
            <a:endParaRPr lang="en-US" altLang="ko-KR" sz="900" b="1" dirty="0">
              <a:solidFill>
                <a:schemeClr val="tx1"/>
              </a:solidFill>
              <a:latin typeface="KoPub돋움체 Light" panose="02020603020101020101" pitchFamily="18" charset="-127"/>
              <a:ea typeface="KoPub돋움체 Light" panose="02020603020101020101" pitchFamily="18" charset="-127"/>
            </a:endParaRPr>
          </a:p>
        </p:txBody>
      </p:sp>
      <p:cxnSp>
        <p:nvCxnSpPr>
          <p:cNvPr id="15" name="직선 화살표 연결선 14"/>
          <p:cNvCxnSpPr>
            <a:stCxn id="12" idx="2"/>
          </p:cNvCxnSpPr>
          <p:nvPr/>
        </p:nvCxnSpPr>
        <p:spPr>
          <a:xfrm flipH="1">
            <a:off x="1158625" y="2832694"/>
            <a:ext cx="34412" cy="1837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직사각형 47"/>
          <p:cNvSpPr/>
          <p:nvPr/>
        </p:nvSpPr>
        <p:spPr>
          <a:xfrm>
            <a:off x="367945" y="881672"/>
            <a:ext cx="1650183" cy="308333"/>
          </a:xfrm>
          <a:prstGeom prst="rect">
            <a:avLst/>
          </a:prstGeom>
          <a:solidFill>
            <a:schemeClr val="bg2"/>
          </a:solidFill>
          <a:ln w="3175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외국어시험 합격 </a:t>
            </a:r>
            <a:endParaRPr lang="ko-KR" altLang="en-US" sz="1100" b="1" dirty="0">
              <a:solidFill>
                <a:schemeClr val="tx1"/>
              </a:solidFill>
              <a:latin typeface="KoPub돋움체 Light" panose="02020603020101020101" pitchFamily="18" charset="-127"/>
              <a:ea typeface="KoPub돋움체 Light" panose="02020603020101020101" pitchFamily="18" charset="-127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2120598" y="881672"/>
            <a:ext cx="4096803" cy="315080"/>
          </a:xfrm>
          <a:prstGeom prst="rect">
            <a:avLst/>
          </a:prstGeom>
          <a:noFill/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r>
              <a:rPr lang="en-US" altLang="ko-KR" sz="9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· </a:t>
            </a:r>
            <a:r>
              <a:rPr lang="ko-KR" altLang="en-US" sz="9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석사 </a:t>
            </a:r>
            <a:r>
              <a:rPr lang="en-US" altLang="ko-KR" sz="9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: </a:t>
            </a:r>
            <a:r>
              <a:rPr lang="ko-KR" altLang="en-US" sz="9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영어 또는 한국어 </a:t>
            </a:r>
            <a:r>
              <a:rPr lang="en-US" altLang="ko-KR" sz="9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(</a:t>
            </a:r>
            <a:r>
              <a:rPr lang="ko-KR" altLang="en-US" sz="9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외국국적자</a:t>
            </a:r>
            <a:r>
              <a:rPr lang="en-US" altLang="ko-KR" sz="9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)</a:t>
            </a:r>
          </a:p>
          <a:p>
            <a:pPr algn="l"/>
            <a:r>
              <a:rPr lang="en-US" altLang="ko-KR" sz="9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· </a:t>
            </a:r>
            <a:r>
              <a:rPr lang="ko-KR" altLang="en-US" sz="9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박사 </a:t>
            </a:r>
            <a:r>
              <a:rPr lang="en-US" altLang="ko-KR" sz="9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: </a:t>
            </a:r>
            <a:r>
              <a:rPr lang="ko-KR" altLang="en-US" sz="9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영어</a:t>
            </a:r>
            <a:r>
              <a:rPr lang="en-US" altLang="ko-KR" sz="9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, </a:t>
            </a:r>
            <a:r>
              <a:rPr lang="ko-KR" altLang="en-US" sz="9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또는 한국어</a:t>
            </a:r>
            <a:r>
              <a:rPr lang="en-US" altLang="ko-KR" sz="9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, </a:t>
            </a:r>
            <a:r>
              <a:rPr lang="ko-KR" altLang="en-US" sz="9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제</a:t>
            </a:r>
            <a:r>
              <a:rPr lang="en-US" altLang="ko-KR" sz="9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2</a:t>
            </a:r>
            <a:r>
              <a:rPr lang="ko-KR" altLang="en-US" sz="9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외국어 </a:t>
            </a:r>
            <a:r>
              <a:rPr lang="en-US" altLang="ko-KR" sz="9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(</a:t>
            </a:r>
            <a:r>
              <a:rPr lang="ko-KR" altLang="en-US" sz="9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제</a:t>
            </a:r>
            <a:r>
              <a:rPr lang="en-US" altLang="ko-KR" sz="9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2</a:t>
            </a:r>
            <a:r>
              <a:rPr lang="ko-KR" altLang="en-US" sz="9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외국어는 해당학과에 한함</a:t>
            </a:r>
            <a:r>
              <a:rPr lang="en-US" altLang="ko-KR" sz="9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)</a:t>
            </a:r>
          </a:p>
        </p:txBody>
      </p:sp>
      <p:sp>
        <p:nvSpPr>
          <p:cNvPr id="58" name="직사각형 57"/>
          <p:cNvSpPr/>
          <p:nvPr/>
        </p:nvSpPr>
        <p:spPr>
          <a:xfrm>
            <a:off x="7636195" y="866650"/>
            <a:ext cx="1152128" cy="321310"/>
          </a:xfrm>
          <a:prstGeom prst="rect">
            <a:avLst/>
          </a:prstGeom>
          <a:solidFill>
            <a:schemeClr val="bg2"/>
          </a:solidFill>
          <a:ln w="31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8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HY-in</a:t>
            </a:r>
          </a:p>
          <a:p>
            <a:pPr algn="ctr"/>
            <a:r>
              <a:rPr lang="en-US" altLang="ko-KR" sz="800" b="1" dirty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(</a:t>
            </a:r>
            <a:r>
              <a:rPr lang="ko-KR" altLang="en-US" sz="800" b="1" dirty="0" err="1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대학원팀</a:t>
            </a:r>
            <a:r>
              <a:rPr lang="en-US" altLang="ko-KR" sz="8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)</a:t>
            </a:r>
            <a:endParaRPr lang="ko-KR" altLang="en-US" sz="800" b="1" dirty="0">
              <a:solidFill>
                <a:schemeClr val="tx1"/>
              </a:solidFill>
              <a:latin typeface="KoPub돋움체 Light" panose="02020603020101020101" pitchFamily="18" charset="-127"/>
              <a:ea typeface="KoPub돋움체 Light" panose="02020603020101020101" pitchFamily="18" charset="-127"/>
            </a:endParaRPr>
          </a:p>
        </p:txBody>
      </p:sp>
      <p:sp>
        <p:nvSpPr>
          <p:cNvPr id="63" name="직사각형 62"/>
          <p:cNvSpPr/>
          <p:nvPr/>
        </p:nvSpPr>
        <p:spPr>
          <a:xfrm>
            <a:off x="367945" y="1278626"/>
            <a:ext cx="1650183" cy="33541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175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연구계획서 입력 </a:t>
            </a:r>
            <a:endParaRPr lang="ko-KR" altLang="en-US" sz="1100" b="1" dirty="0">
              <a:solidFill>
                <a:schemeClr val="tx1"/>
              </a:solidFill>
              <a:latin typeface="KoPub돋움체 Light" panose="02020603020101020101" pitchFamily="18" charset="-127"/>
              <a:ea typeface="KoPub돋움체 Light" panose="02020603020101020101" pitchFamily="18" charset="-127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2120598" y="1291454"/>
            <a:ext cx="1328971" cy="294910"/>
          </a:xfrm>
          <a:prstGeom prst="rect">
            <a:avLst/>
          </a:prstGeom>
          <a:noFill/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>
              <a:defRPr sz="900">
                <a:latin typeface="돋움" panose="020B0600000101010101" pitchFamily="50" charset="-127"/>
                <a:ea typeface="돋움" panose="020B0600000101010101" pitchFamily="50" charset="-127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ctr"/>
            <a:r>
              <a:rPr lang="en-US" altLang="ko-KR" b="1" dirty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3</a:t>
            </a:r>
            <a:r>
              <a:rPr lang="ko-KR" altLang="en-US" b="1" dirty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기 이상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3527499" y="1291454"/>
            <a:ext cx="1281892" cy="294910"/>
          </a:xfrm>
          <a:prstGeom prst="rect">
            <a:avLst/>
          </a:prstGeom>
          <a:noFill/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>
              <a:defRPr sz="900">
                <a:latin typeface="돋움" panose="020B0600000101010101" pitchFamily="50" charset="-127"/>
                <a:ea typeface="돋움" panose="020B0600000101010101" pitchFamily="50" charset="-127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ctr"/>
            <a:r>
              <a:rPr lang="en-US" altLang="ko-KR" b="1" dirty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3</a:t>
            </a:r>
            <a:r>
              <a:rPr lang="ko-KR" altLang="en-US" b="1" dirty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기 이상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6340050" y="1288450"/>
            <a:ext cx="1164477" cy="32559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 sz="900" b="1">
                <a:solidFill>
                  <a:schemeClr val="tx1"/>
                </a:solidFill>
                <a:latin typeface="돋움" panose="020B0600000101010101" pitchFamily="50" charset="-127"/>
                <a:ea typeface="돋움" panose="020B0600000101010101" pitchFamily="50" charset="-127"/>
              </a:defRPr>
            </a:lvl1pPr>
          </a:lstStyle>
          <a:p>
            <a:pPr fontAlgn="base"/>
            <a:r>
              <a:rPr lang="en-US" altLang="ko-KR" dirty="0" smtClean="0"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9.1(</a:t>
            </a:r>
            <a:r>
              <a:rPr lang="ko-KR" altLang="en-US" dirty="0"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화</a:t>
            </a:r>
            <a:r>
              <a:rPr lang="en-US" altLang="ko-KR" dirty="0" smtClean="0"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)~10.30(</a:t>
            </a:r>
            <a:r>
              <a:rPr lang="ko-KR" altLang="en-US" dirty="0"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금</a:t>
            </a:r>
            <a:r>
              <a:rPr lang="en-US" altLang="ko-KR" dirty="0" smtClean="0"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)</a:t>
            </a:r>
            <a:endParaRPr lang="ko-KR" altLang="en-US" dirty="0">
              <a:latin typeface="KoPub돋움체 Light" panose="02020603020101020101" pitchFamily="18" charset="-127"/>
              <a:ea typeface="KoPub돋움체 Light" panose="02020603020101020101" pitchFamily="18" charset="-127"/>
            </a:endParaRPr>
          </a:p>
        </p:txBody>
      </p:sp>
      <p:sp>
        <p:nvSpPr>
          <p:cNvPr id="77" name="직사각형 76"/>
          <p:cNvSpPr/>
          <p:nvPr/>
        </p:nvSpPr>
        <p:spPr>
          <a:xfrm>
            <a:off x="7636195" y="1291454"/>
            <a:ext cx="1152128" cy="322586"/>
          </a:xfrm>
          <a:prstGeom prst="rect">
            <a:avLst/>
          </a:prstGeom>
          <a:solidFill>
            <a:schemeClr val="bg2"/>
          </a:solidFill>
          <a:ln w="31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9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HY-in</a:t>
            </a:r>
            <a:endParaRPr lang="ko-KR" altLang="en-US" sz="900" b="1" dirty="0">
              <a:solidFill>
                <a:schemeClr val="tx1"/>
              </a:solidFill>
              <a:latin typeface="KoPub돋움체 Light" panose="02020603020101020101" pitchFamily="18" charset="-127"/>
              <a:ea typeface="KoPub돋움체 Light" panose="02020603020101020101" pitchFamily="18" charset="-127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6329888" y="1628800"/>
            <a:ext cx="194476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800" dirty="0" smtClean="0"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학생 입력</a:t>
            </a:r>
            <a:r>
              <a:rPr lang="en-US" altLang="ko-KR" sz="800" dirty="0" smtClean="0">
                <a:latin typeface="KoPub돋움체 Light" panose="02020603020101020101" pitchFamily="18" charset="-127"/>
                <a:ea typeface="KoPub돋움체 Light" panose="02020603020101020101" pitchFamily="18" charset="-127"/>
                <a:sym typeface="Wingdings" panose="05000000000000000000" pitchFamily="2" charset="2"/>
              </a:rPr>
              <a:t></a:t>
            </a:r>
            <a:r>
              <a:rPr lang="ko-KR" altLang="en-US" sz="800" dirty="0" smtClean="0">
                <a:latin typeface="KoPub돋움체 Light" panose="02020603020101020101" pitchFamily="18" charset="-127"/>
                <a:ea typeface="KoPub돋움체 Light" panose="02020603020101020101" pitchFamily="18" charset="-127"/>
                <a:sym typeface="Wingdings" panose="05000000000000000000" pitchFamily="2" charset="2"/>
              </a:rPr>
              <a:t>지도교수 승인</a:t>
            </a:r>
            <a:r>
              <a:rPr lang="en-US" altLang="ko-KR" sz="800" dirty="0" smtClean="0">
                <a:latin typeface="KoPub돋움체 Light" panose="02020603020101020101" pitchFamily="18" charset="-127"/>
                <a:ea typeface="KoPub돋움체 Light" panose="02020603020101020101" pitchFamily="18" charset="-127"/>
                <a:sym typeface="Wingdings" panose="05000000000000000000" pitchFamily="2" charset="2"/>
              </a:rPr>
              <a:t> </a:t>
            </a:r>
            <a:r>
              <a:rPr lang="ko-KR" altLang="en-US" sz="800" dirty="0" smtClean="0">
                <a:latin typeface="KoPub돋움체 Light" panose="02020603020101020101" pitchFamily="18" charset="-127"/>
                <a:ea typeface="KoPub돋움체 Light" panose="02020603020101020101" pitchFamily="18" charset="-127"/>
                <a:sym typeface="Wingdings" panose="05000000000000000000" pitchFamily="2" charset="2"/>
              </a:rPr>
              <a:t>단과대학 승인</a:t>
            </a:r>
            <a:endParaRPr lang="ko-KR" altLang="en-US" sz="800" dirty="0">
              <a:latin typeface="KoPub돋움체 Light" panose="02020603020101020101" pitchFamily="18" charset="-127"/>
              <a:ea typeface="KoPub돋움체 Light" panose="02020603020101020101" pitchFamily="18" charset="-127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4884001" y="1298878"/>
            <a:ext cx="1333400" cy="294910"/>
          </a:xfrm>
          <a:prstGeom prst="rect">
            <a:avLst/>
          </a:prstGeom>
          <a:noFill/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>
              <a:defRPr sz="900">
                <a:latin typeface="돋움" panose="020B0600000101010101" pitchFamily="50" charset="-127"/>
                <a:ea typeface="돋움" panose="020B0600000101010101" pitchFamily="50" charset="-127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ctr"/>
            <a:r>
              <a:rPr lang="en-US" altLang="ko-KR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5</a:t>
            </a:r>
            <a:r>
              <a:rPr lang="ko-KR" altLang="en-US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기 </a:t>
            </a:r>
            <a:r>
              <a:rPr lang="ko-KR" altLang="en-US" b="1" dirty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이상</a:t>
            </a:r>
          </a:p>
        </p:txBody>
      </p:sp>
      <p:sp>
        <p:nvSpPr>
          <p:cNvPr id="83" name="아래쪽 화살표 82"/>
          <p:cNvSpPr/>
          <p:nvPr/>
        </p:nvSpPr>
        <p:spPr>
          <a:xfrm>
            <a:off x="1019589" y="1700873"/>
            <a:ext cx="264061" cy="212541"/>
          </a:xfrm>
          <a:prstGeom prst="downArrow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KoPub돋움체 Light" panose="02020603020101020101" pitchFamily="18" charset="-127"/>
              <a:ea typeface="KoPub돋움체 Light" panose="02020603020101020101" pitchFamily="18" charset="-127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6340050" y="876417"/>
            <a:ext cx="1164478" cy="32559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 sz="900" b="1">
                <a:solidFill>
                  <a:schemeClr val="tx1"/>
                </a:solidFill>
                <a:latin typeface="돋움" panose="020B0600000101010101" pitchFamily="50" charset="-127"/>
                <a:ea typeface="돋움" panose="020B0600000101010101" pitchFamily="50" charset="-127"/>
              </a:defRPr>
            </a:lvl1pPr>
          </a:lstStyle>
          <a:p>
            <a:pPr fontAlgn="base"/>
            <a:r>
              <a:rPr lang="en-US" altLang="ko-KR" dirty="0" smtClean="0"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9.18(</a:t>
            </a:r>
            <a:r>
              <a:rPr lang="ko-KR" altLang="en-US" dirty="0" smtClean="0"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금</a:t>
            </a:r>
            <a:r>
              <a:rPr lang="en-US" altLang="ko-KR" dirty="0" smtClean="0"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)</a:t>
            </a:r>
            <a:endParaRPr lang="ko-KR" altLang="en-US" dirty="0">
              <a:latin typeface="KoPub돋움체 Light" panose="02020603020101020101" pitchFamily="18" charset="-127"/>
              <a:ea typeface="KoPub돋움체 Light" panose="02020603020101020101" pitchFamily="18" charset="-127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6340050" y="3743408"/>
            <a:ext cx="1164476" cy="105374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 sz="900" b="1">
                <a:solidFill>
                  <a:schemeClr val="tx1"/>
                </a:solidFill>
                <a:latin typeface="돋움" panose="020B0600000101010101" pitchFamily="50" charset="-127"/>
                <a:ea typeface="돋움" panose="020B0600000101010101" pitchFamily="50" charset="-127"/>
              </a:defRPr>
            </a:lvl1pPr>
          </a:lstStyle>
          <a:p>
            <a:pPr fontAlgn="base"/>
            <a:r>
              <a:rPr lang="en-US" altLang="ko-KR" dirty="0" smtClean="0"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9.3(</a:t>
            </a:r>
            <a:r>
              <a:rPr lang="ko-KR" altLang="en-US" dirty="0" smtClean="0"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목</a:t>
            </a:r>
            <a:r>
              <a:rPr lang="en-US" altLang="ko-KR" dirty="0" smtClean="0"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)~12.17(</a:t>
            </a:r>
            <a:r>
              <a:rPr lang="ko-KR" altLang="en-US" dirty="0"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목</a:t>
            </a:r>
            <a:r>
              <a:rPr lang="en-US" altLang="ko-KR" dirty="0" smtClean="0"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)</a:t>
            </a:r>
          </a:p>
          <a:p>
            <a:pPr fontAlgn="base"/>
            <a:endParaRPr lang="en-US" altLang="ko-KR" dirty="0">
              <a:latin typeface="KoPub돋움체 Light" panose="02020603020101020101" pitchFamily="18" charset="-127"/>
              <a:ea typeface="KoPub돋움체 Light" panose="02020603020101020101" pitchFamily="18" charset="-127"/>
            </a:endParaRPr>
          </a:p>
          <a:p>
            <a:pPr fontAlgn="base"/>
            <a:r>
              <a:rPr lang="en-US" altLang="ko-KR" sz="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*</a:t>
            </a:r>
            <a:r>
              <a:rPr lang="ko-KR" altLang="en-US" sz="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심사위원변경</a:t>
            </a:r>
            <a:r>
              <a:rPr lang="en-US" altLang="ko-KR" sz="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,</a:t>
            </a:r>
          </a:p>
          <a:p>
            <a:pPr fontAlgn="base"/>
            <a:r>
              <a:rPr lang="ko-KR" altLang="en-US" sz="8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심사취소는</a:t>
            </a:r>
            <a:r>
              <a:rPr lang="ko-KR" altLang="en-US" sz="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 </a:t>
            </a:r>
            <a:endParaRPr lang="en-US" altLang="ko-KR" sz="800" dirty="0" smtClean="0">
              <a:solidFill>
                <a:schemeClr val="tx1">
                  <a:lumMod val="50000"/>
                  <a:lumOff val="50000"/>
                </a:schemeClr>
              </a:solidFill>
              <a:latin typeface="KoPub돋움체 Light" panose="02020603020101020101" pitchFamily="18" charset="-127"/>
              <a:ea typeface="KoPub돋움체 Light" panose="02020603020101020101" pitchFamily="18" charset="-127"/>
            </a:endParaRPr>
          </a:p>
          <a:p>
            <a:pPr fontAlgn="base"/>
            <a:r>
              <a:rPr lang="en-US" altLang="ko-KR" sz="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11.30(</a:t>
            </a:r>
            <a:r>
              <a:rPr lang="ko-KR" altLang="en-US" sz="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월</a:t>
            </a:r>
            <a:r>
              <a:rPr lang="en-US" altLang="ko-KR" sz="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)</a:t>
            </a:r>
            <a:r>
              <a:rPr lang="ko-KR" altLang="en-US" sz="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까지</a:t>
            </a:r>
            <a:endParaRPr lang="ko-KR" altLang="en-US" dirty="0">
              <a:solidFill>
                <a:schemeClr val="tx1">
                  <a:lumMod val="50000"/>
                  <a:lumOff val="50000"/>
                </a:schemeClr>
              </a:solidFill>
              <a:latin typeface="KoPub돋움체 Light" panose="02020603020101020101" pitchFamily="18" charset="-127"/>
              <a:ea typeface="KoPub돋움체 Light" panose="02020603020101020101" pitchFamily="18" charset="-127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2084642" y="1581038"/>
            <a:ext cx="246093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700" dirty="0" smtClean="0"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외국어시험</a:t>
            </a:r>
            <a:r>
              <a:rPr lang="en-US" altLang="ko-KR" sz="700" dirty="0" smtClean="0"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, </a:t>
            </a:r>
            <a:r>
              <a:rPr lang="ko-KR" altLang="en-US" sz="700" dirty="0" smtClean="0"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종합시험 합격여부와 상관없이 연구계획서 입력가능</a:t>
            </a:r>
            <a:endParaRPr lang="ko-KR" altLang="en-US" sz="700" dirty="0">
              <a:latin typeface="KoPub돋움체 Light" panose="02020603020101020101" pitchFamily="18" charset="-127"/>
              <a:ea typeface="KoPub돋움체 Light" panose="02020603020101020101" pitchFamily="18" charset="-127"/>
            </a:endParaRPr>
          </a:p>
        </p:txBody>
      </p:sp>
      <p:sp>
        <p:nvSpPr>
          <p:cNvPr id="80" name="직사각형 79"/>
          <p:cNvSpPr/>
          <p:nvPr/>
        </p:nvSpPr>
        <p:spPr>
          <a:xfrm>
            <a:off x="364897" y="4399160"/>
            <a:ext cx="1650183" cy="209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175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심사위원 변경</a:t>
            </a:r>
            <a:endParaRPr lang="ko-KR" altLang="en-US" sz="1000" b="1" dirty="0">
              <a:solidFill>
                <a:schemeClr val="tx1"/>
              </a:solidFill>
              <a:latin typeface="KoPub돋움체 Light" panose="02020603020101020101" pitchFamily="18" charset="-127"/>
              <a:ea typeface="KoPub돋움체 Light" panose="02020603020101020101" pitchFamily="18" charset="-127"/>
            </a:endParaRPr>
          </a:p>
        </p:txBody>
      </p:sp>
      <p:sp>
        <p:nvSpPr>
          <p:cNvPr id="86" name="직사각형 85"/>
          <p:cNvSpPr/>
          <p:nvPr/>
        </p:nvSpPr>
        <p:spPr>
          <a:xfrm>
            <a:off x="361849" y="4643000"/>
            <a:ext cx="1650183" cy="209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175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b="1" dirty="0" err="1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심사취소</a:t>
            </a:r>
            <a:r>
              <a:rPr lang="ko-KR" altLang="en-US" sz="1000" b="1" dirty="0" smtClean="0">
                <a:solidFill>
                  <a:schemeClr val="tx1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 신청</a:t>
            </a:r>
            <a:endParaRPr lang="ko-KR" altLang="en-US" sz="1000" b="1" dirty="0">
              <a:solidFill>
                <a:schemeClr val="tx1"/>
              </a:solidFill>
              <a:latin typeface="KoPub돋움체 Light" panose="02020603020101020101" pitchFamily="18" charset="-127"/>
              <a:ea typeface="KoPub돋움체 Light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428149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1772</TotalTime>
  <Words>292</Words>
  <Application>Microsoft Office PowerPoint</Application>
  <PresentationFormat>화면 슬라이드 쇼(4:3)</PresentationFormat>
  <Paragraphs>65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KoPub돋움체 Light</vt:lpstr>
      <vt:lpstr>맑은 고딕</vt:lpstr>
      <vt:lpstr>Arial</vt:lpstr>
      <vt:lpstr>Wingdings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문미선</dc:creator>
  <cp:lastModifiedBy>user</cp:lastModifiedBy>
  <cp:revision>321</cp:revision>
  <cp:lastPrinted>2020-08-28T05:20:30Z</cp:lastPrinted>
  <dcterms:created xsi:type="dcterms:W3CDTF">2015-03-04T00:34:38Z</dcterms:created>
  <dcterms:modified xsi:type="dcterms:W3CDTF">2020-08-28T05:21:32Z</dcterms:modified>
</cp:coreProperties>
</file>